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Proxima Nova Semibold"/>
      <p:regular r:id="rId24"/>
      <p:bold r:id="rId25"/>
      <p:boldItalic r:id="rId26"/>
    </p:embeddedFont>
    <p:embeddedFont>
      <p:font typeface="Barlow SemiBold"/>
      <p:regular r:id="rId27"/>
      <p:bold r:id="rId28"/>
      <p:italic r:id="rId29"/>
      <p:boldItalic r:id="rId30"/>
    </p:embeddedFont>
    <p:embeddedFont>
      <p:font typeface="Nunito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0CB66D-E8E4-4B9C-968D-40CE532062A6}">
  <a:tblStyle styleId="{650CB66D-E8E4-4B9C-968D-40CE532062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Light-regular.fntdata"/><Relationship Id="rId30" Type="http://schemas.openxmlformats.org/officeDocument/2006/relationships/font" Target="fonts/BarlowSemiBold-boldItalic.fntdata"/><Relationship Id="rId33" Type="http://schemas.openxmlformats.org/officeDocument/2006/relationships/font" Target="fonts/NunitoLight-italic.fntdata"/><Relationship Id="rId32" Type="http://schemas.openxmlformats.org/officeDocument/2006/relationships/font" Target="fonts/NunitoLight-bold.fntdata"/><Relationship Id="rId34" Type="http://schemas.openxmlformats.org/officeDocument/2006/relationships/font" Target="fonts/NunitoLight-boldItalic.fntdata"/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ProximaNovaSemibold-regular.fntdata"/><Relationship Id="rId23" Type="http://schemas.openxmlformats.org/officeDocument/2006/relationships/font" Target="fonts/Montserrat-boldItalic.fntdata"/><Relationship Id="rId26" Type="http://schemas.openxmlformats.org/officeDocument/2006/relationships/font" Target="fonts/ProximaNovaSemibold-boldItalic.fntdata"/><Relationship Id="rId25" Type="http://schemas.openxmlformats.org/officeDocument/2006/relationships/font" Target="fonts/ProximaNovaSemibold-bold.fntdata"/><Relationship Id="rId28" Type="http://schemas.openxmlformats.org/officeDocument/2006/relationships/font" Target="fonts/BarlowSemiBold-bold.fntdata"/><Relationship Id="rId27" Type="http://schemas.openxmlformats.org/officeDocument/2006/relationships/font" Target="fonts/BarlowSemiBold-regular.fntdata"/><Relationship Id="rId29" Type="http://schemas.openxmlformats.org/officeDocument/2006/relationships/font" Target="fonts/Barlow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tune.com/2017/04/27/facebook-google-rimasauskas/" TargetMode="External"/><Relationship Id="rId3" Type="http://schemas.openxmlformats.org/officeDocument/2006/relationships/hyperlink" Target="https://www.cnbc.com/2017/04/27/facebook-and-google-were-victims-of-a-100-million-dollar-phishing-scam-fortune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uters.com/article/us-facc-fraud-lawsuit/facc-sues-former-ceo-cfo-for-11-million-over-cyber-fraud-failings-idUSKBN1O91J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nowbe4.com/ceo-fraud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ityboulevard.com/2021/12/2021-social-engineering-attacks-a-look-back/" TargetMode="External"/><Relationship Id="rId3" Type="http://schemas.openxmlformats.org/officeDocument/2006/relationships/hyperlink" Target="https://www.bloomberg.com/news/articles/2021-11-27/when-a-hacker-calls-how-robinhood-fell-victim-to-vishing-attack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magazine.com/home/security-news/phishing/scammers-imitate-windows-logo-with-html-tables-to-slip-through-email-gateway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n.com/2022/01/07/politics/fbi-usb-hackers-warning/index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6cbd11a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6cbd11a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https://fortune.com/2017/04/27/facebook-google-rimasauskas/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https://www.cnbc.com/2017/04/27/facebook-and-google-were-victims-of-a-100-million-dollar-phishing-scam-fortune.html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4f14f95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4f14f95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https://www.reuters.com/article/us-facc-fraud-lawsuit/facc-sues-former-ceo-cfo-for-11-million-over-cyber-fraud-failings-idUSKBN1O91JY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31147d4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31147d4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https://www.knowbe4.com/ceo-fraud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953f35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f953f35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https://securityboulevard.com/2021/12/2021-social-engineering-attacks-a-look-back/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https://www.bloomberg.com/news/articles/2021-11-27/when-a-hacker-calls-how-robinhood-fell-victim-to-vishing-attack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4f14f95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4f14f95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3c0be66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3c0be66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https://www.scmagazine.com/home/security-news/phishing/scammers-imitate-windows-logo-with-html-tables-to-slip-through-email-gateways/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f953f35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f953f35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https://www.cnn.com/2022/01/07/politics/fbi-usb-hackers-warning/index.html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1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4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2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Overview</a:t>
            </a:r>
            <a:endParaRPr/>
          </a:p>
        </p:txBody>
      </p:sp>
      <p:sp>
        <p:nvSpPr>
          <p:cNvPr id="270" name="Google Shape;270;p51"/>
          <p:cNvSpPr txBox="1"/>
          <p:nvPr>
            <p:ph idx="4294967295" type="body"/>
          </p:nvPr>
        </p:nvSpPr>
        <p:spPr>
          <a:xfrm>
            <a:off x="3645875" y="593625"/>
            <a:ext cx="5219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Google and Facebook Fake Invoicing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FACC CEO Fraud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Robinhood Vishing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Fake Excel File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HTML Table Windows Logo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FIN7 USB in Mail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and Facebook Fake Invoicing</a:t>
            </a:r>
            <a:endParaRPr/>
          </a:p>
        </p:txBody>
      </p:sp>
      <p:sp>
        <p:nvSpPr>
          <p:cNvPr id="276" name="Google Shape;276;p52"/>
          <p:cNvSpPr txBox="1"/>
          <p:nvPr/>
        </p:nvSpPr>
        <p:spPr>
          <a:xfrm>
            <a:off x="4641700" y="1388775"/>
            <a:ext cx="4432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 sz="1350">
                <a:solidFill>
                  <a:schemeClr val="dk1"/>
                </a:solidFill>
              </a:rPr>
              <a:t>2013-2015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Impersonated Electronics Manufacturer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Fake Invoices with Forged Executive Signatures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$100 million USD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Culprit Arrested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Funds Recovered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277" name="Google Shape;2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840" y="518575"/>
            <a:ext cx="1393025" cy="141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850" y="3213825"/>
            <a:ext cx="1393024" cy="13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FACC CEO Fraud</a:t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1404075" y="2363600"/>
            <a:ext cx="5679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2016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54 million euros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Airplane Parts Manufacturer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 sz="1600">
                <a:solidFill>
                  <a:srgbClr val="3131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Fake-president Fraud</a:t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1313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3131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CEO and CFO fired, sued</a:t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>
            <p:ph idx="4294967295"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FACC CEO Fraud</a:t>
            </a:r>
            <a:endParaRPr/>
          </a:p>
        </p:txBody>
      </p:sp>
      <p:sp>
        <p:nvSpPr>
          <p:cNvPr id="290" name="Google Shape;290;p54"/>
          <p:cNvSpPr txBox="1"/>
          <p:nvPr/>
        </p:nvSpPr>
        <p:spPr>
          <a:xfrm>
            <a:off x="1404075" y="2363600"/>
            <a:ext cx="5679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2016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54 million euros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Airplane Parts Manufacturer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 sz="1600">
                <a:solidFill>
                  <a:srgbClr val="3131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Fake-president Fraud</a:t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1313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3131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CEO and CFO fired, sued</a:t>
            </a:r>
            <a:endParaRPr sz="1600">
              <a:solidFill>
                <a:srgbClr val="3131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" y="129625"/>
            <a:ext cx="8140401" cy="48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Robinhood Vishing</a:t>
            </a:r>
            <a:endParaRPr/>
          </a:p>
        </p:txBody>
      </p:sp>
      <p:sp>
        <p:nvSpPr>
          <p:cNvPr id="297" name="Google Shape;297;p55"/>
          <p:cNvSpPr txBox="1"/>
          <p:nvPr/>
        </p:nvSpPr>
        <p:spPr>
          <a:xfrm>
            <a:off x="189575" y="1044125"/>
            <a:ext cx="690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November 2021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Called Customer Service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Keys to System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&gt; 5 Million Emails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2 Million Fullnames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310 PII (birthdays, zip codes)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98" name="Google Shape;2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124" y="979325"/>
            <a:ext cx="3537651" cy="35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875" y="3579875"/>
            <a:ext cx="1432300" cy="1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Excel File</a:t>
            </a:r>
            <a:endParaRPr/>
          </a:p>
        </p:txBody>
      </p:sp>
      <p:sp>
        <p:nvSpPr>
          <p:cNvPr id="305" name="Google Shape;305;p56"/>
          <p:cNvSpPr txBox="1"/>
          <p:nvPr>
            <p:ph idx="4294967295" type="body"/>
          </p:nvPr>
        </p:nvSpPr>
        <p:spPr>
          <a:xfrm>
            <a:off x="209075" y="2216300"/>
            <a:ext cx="5350800" cy="28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April 2021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Business Email Compromise (BEC)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Looks like Excel file (.xls file extension)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Actually an HTML file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Fake Office 365 Login Page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06" name="Google Shape;3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000" y="2455325"/>
            <a:ext cx="1930476" cy="17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50" y="2911813"/>
            <a:ext cx="881951" cy="8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347625" y="506700"/>
            <a:ext cx="22260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 Windows Logo</a:t>
            </a:r>
            <a:endParaRPr/>
          </a:p>
        </p:txBody>
      </p:sp>
      <p:sp>
        <p:nvSpPr>
          <p:cNvPr id="313" name="Google Shape;313;p57"/>
          <p:cNvSpPr txBox="1"/>
          <p:nvPr>
            <p:ph idx="4294967295" type="body"/>
          </p:nvPr>
        </p:nvSpPr>
        <p:spPr>
          <a:xfrm>
            <a:off x="3144925" y="537600"/>
            <a:ext cx="25278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April 2021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Email Impersonation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Bypass Email Filters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Catches Images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Allows Tables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14" name="Google Shape;3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825" y="307625"/>
            <a:ext cx="1964273" cy="19642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57"/>
          <p:cNvGraphicFramePr/>
          <p:nvPr/>
        </p:nvGraphicFramePr>
        <p:xfrm>
          <a:off x="6455825" y="25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{650CB66D-E8E4-4B9C-968D-40CE532062A6}</a:tableStyleId>
              </a:tblPr>
              <a:tblGrid>
                <a:gridCol w="982150"/>
                <a:gridCol w="982150"/>
              </a:tblGrid>
              <a:tr h="98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98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FIN7 USB Mail</a:t>
            </a:r>
            <a:endParaRPr/>
          </a:p>
        </p:txBody>
      </p:sp>
      <p:sp>
        <p:nvSpPr>
          <p:cNvPr id="321" name="Google Shape;321;p58"/>
          <p:cNvSpPr txBox="1"/>
          <p:nvPr/>
        </p:nvSpPr>
        <p:spPr>
          <a:xfrm>
            <a:off x="189575" y="1044125"/>
            <a:ext cx="690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August to November 2021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Packages sent via UPS and US Postal Service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Impersonated Department of Health and Human Services and Amazon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USB stick laced with malicious software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22" name="Google Shape;3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00" y="2883975"/>
            <a:ext cx="3362201" cy="21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500" y="2889725"/>
            <a:ext cx="3741324" cy="18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